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362" r:id="rId3"/>
    <p:sldId id="331" r:id="rId4"/>
    <p:sldId id="382" r:id="rId5"/>
    <p:sldId id="366" r:id="rId6"/>
    <p:sldId id="367" r:id="rId7"/>
    <p:sldId id="368" r:id="rId8"/>
    <p:sldId id="371" r:id="rId9"/>
    <p:sldId id="379" r:id="rId10"/>
    <p:sldId id="354" r:id="rId11"/>
    <p:sldId id="296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FE9"/>
    <a:srgbClr val="BB51BB"/>
    <a:srgbClr val="B687DD"/>
    <a:srgbClr val="EDF7FD"/>
    <a:srgbClr val="DC303C"/>
    <a:srgbClr val="F19437"/>
    <a:srgbClr val="64B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317" autoAdjust="0"/>
  </p:normalViewPr>
  <p:slideViewPr>
    <p:cSldViewPr>
      <p:cViewPr>
        <p:scale>
          <a:sx n="89" d="100"/>
          <a:sy n="89" d="100"/>
        </p:scale>
        <p:origin x="-12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05149004997767E-2"/>
          <c:y val="9.1394710004276736E-2"/>
          <c:w val="0.96680514094983871"/>
          <c:h val="0.73271601638319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5265716886583596E-3"/>
                  <c:y val="1.305638714346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833832286080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57335</c:v>
                </c:pt>
                <c:pt idx="1">
                  <c:v>64469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0177144591055733E-3"/>
                  <c:y val="1.5667664572161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57130</c:v>
                </c:pt>
                <c:pt idx="1">
                  <c:v>63729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234048"/>
        <c:axId val="151235584"/>
      </c:barChart>
      <c:catAx>
        <c:axId val="151234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51235584"/>
        <c:crosses val="autoZero"/>
        <c:auto val="1"/>
        <c:lblAlgn val="ctr"/>
        <c:lblOffset val="100"/>
        <c:noMultiLvlLbl val="0"/>
      </c:catAx>
      <c:valAx>
        <c:axId val="15123558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512340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1.5901027996500436E-2"/>
          <c:y val="0"/>
          <c:w val="0.65363090551181102"/>
          <c:h val="0.921939228974558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Лист1!$B$5:$C$5</c:f>
              <c:numCache>
                <c:formatCode>#,##0</c:formatCode>
                <c:ptCount val="2"/>
                <c:pt idx="0">
                  <c:v>563.20000000000005</c:v>
                </c:pt>
                <c:pt idx="1">
                  <c:v>1058.02</c:v>
                </c:pt>
              </c:numCache>
            </c:numRef>
          </c:val>
        </c:ser>
        <c:ser>
          <c:idx val="3"/>
          <c:order val="1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Лист1!$B$4:$C$4</c:f>
              <c:numCache>
                <c:formatCode>#,##0</c:formatCode>
                <c:ptCount val="2"/>
                <c:pt idx="0">
                  <c:v>4463.3</c:v>
                </c:pt>
                <c:pt idx="1">
                  <c:v>13201.89</c:v>
                </c:pt>
              </c:numCache>
            </c:numRef>
          </c:val>
        </c:ser>
        <c:ser>
          <c:idx val="1"/>
          <c:order val="2"/>
          <c:tx>
            <c:strRef>
              <c:f>Лист1!$A$3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09E-3"/>
                  <c:y val="3.5152840160617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274376921082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835E-3"/>
                  <c:y val="-1.093834836796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8.7506786943711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09E-3"/>
                  <c:y val="-1.312601804155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25157.5</c:v>
                </c:pt>
                <c:pt idx="1">
                  <c:v>24238.7</c:v>
                </c:pt>
              </c:numCache>
            </c:numRef>
          </c:val>
        </c:ser>
        <c:ser>
          <c:idx val="2"/>
          <c:order val="3"/>
          <c:tx>
            <c:strRef>
              <c:f>Лист1!$A$2</c:f>
              <c:strCache>
                <c:ptCount val="1"/>
                <c:pt idx="0">
                  <c:v>Налоговые и неналоговые доходы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#,##0</c:formatCode>
                <c:ptCount val="2"/>
                <c:pt idx="0">
                  <c:v>27151.29</c:v>
                </c:pt>
                <c:pt idx="1">
                  <c:v>25970.09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151512576"/>
        <c:axId val="151514112"/>
      </c:barChart>
      <c:catAx>
        <c:axId val="15151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51514112"/>
        <c:crosses val="autoZero"/>
        <c:auto val="1"/>
        <c:lblAlgn val="ctr"/>
        <c:lblOffset val="100"/>
        <c:tickLblSkip val="1"/>
        <c:noMultiLvlLbl val="0"/>
      </c:catAx>
      <c:valAx>
        <c:axId val="15151411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one"/>
        <c:crossAx val="151512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83333333333328"/>
          <c:y val="0.20398979361770261"/>
          <c:w val="0.30138888888888887"/>
          <c:h val="0.5751182875105380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908156962433862E-2"/>
          <c:y val="0.46090712143095214"/>
          <c:w val="0.64986071288361669"/>
          <c:h val="0.4151193848831611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4.3381417680004052E-2"/>
                  <c:y val="-0.134478692182350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44296318259415E-2"/>
                  <c:y val="-2.9144111289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664812401479478E-2"/>
                  <c:y val="-3.3411479683804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Trebuchet MS" panose="020B0603020202020204" pitchFamily="34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Лист1!$B$2:$B$3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57335.29</c:v>
                </c:pt>
                <c:pt idx="1">
                  <c:v>64468.7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339776"/>
        <c:axId val="151341312"/>
      </c:lineChart>
      <c:catAx>
        <c:axId val="151339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1341312"/>
        <c:crosses val="autoZero"/>
        <c:auto val="1"/>
        <c:lblAlgn val="ctr"/>
        <c:lblOffset val="100"/>
        <c:noMultiLvlLbl val="0"/>
      </c:catAx>
      <c:valAx>
        <c:axId val="151341312"/>
        <c:scaling>
          <c:orientation val="minMax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151339776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8885210170423994"/>
          <c:y val="0.37534718364626152"/>
          <c:w val="0.25242177541793942"/>
          <c:h val="0.15008188141427625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37215858088173"/>
          <c:y val="0.12272363186560649"/>
          <c:w val="0.56544138448174874"/>
          <c:h val="0.874572961821805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Pt>
            <c:idx val="6"/>
            <c:bubble3D val="0"/>
            <c:explosion val="7"/>
          </c:dPt>
          <c:dPt>
            <c:idx val="7"/>
            <c:bubble3D val="0"/>
            <c:explosion val="7"/>
          </c:dPt>
          <c:dPt>
            <c:idx val="8"/>
            <c:bubble3D val="0"/>
            <c:explosion val="6"/>
          </c:dPt>
          <c:dPt>
            <c:idx val="9"/>
            <c:bubble3D val="0"/>
            <c:explosion val="6"/>
          </c:dPt>
          <c:dLbls>
            <c:dLbl>
              <c:idx val="0"/>
              <c:layout>
                <c:manualLayout>
                  <c:x val="-1.3048653437085745E-2"/>
                  <c:y val="-1.731158836882262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627646475325553E-3"/>
                  <c:y val="-2.0724324066581493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562440043449799E-2"/>
                  <c:y val="0.1217365588155685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814223099116651E-2"/>
                  <c:y val="-0.1936611125992390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2509243962636072E-2"/>
                  <c:y val="7.170176180002954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3766894373106093E-3"/>
                  <c:y val="3.176024740535247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культура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0.14899999999999999</c:v>
                </c:pt>
                <c:pt idx="1">
                  <c:v>6.0999999999999999E-2</c:v>
                </c:pt>
                <c:pt idx="2">
                  <c:v>0.16500000000000001</c:v>
                </c:pt>
                <c:pt idx="3">
                  <c:v>0.40799999999999997</c:v>
                </c:pt>
                <c:pt idx="4">
                  <c:v>0.2</c:v>
                </c:pt>
                <c:pt idx="5">
                  <c:v>1.7000000000000001E-2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0.2904</cdr:x>
      <cdr:y>0.34053</cdr:y>
    </cdr:from>
    <cdr:to>
      <cdr:x>0.67537</cdr:x>
      <cdr:y>0.737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2444287" y="1656184"/>
          <a:ext cx="3240280" cy="192824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3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0.39306</cdr:x>
      <cdr:y>0.32573</cdr:y>
    </cdr:from>
    <cdr:to>
      <cdr:x>0.82082</cdr:x>
      <cdr:y>0.79279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3308373" y="1584176"/>
          <a:ext cx="3600410" cy="2271575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0.44439</cdr:x>
      <cdr:y>0.39975</cdr:y>
    </cdr:from>
    <cdr:to>
      <cdr:x>0.56746</cdr:x>
      <cdr:y>0.48202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740431" y="1944216"/>
          <a:ext cx="1035861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+12,4%</a:t>
          </a:r>
          <a:endParaRPr lang="ru-RU" sz="2000" b="1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0.3178</cdr:x>
      <cdr:y>0.375</cdr:y>
    </cdr:from>
    <cdr:to>
      <cdr:x>0.43223</cdr:x>
      <cdr:y>0.58333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53114" y="648072"/>
          <a:ext cx="9913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rPr>
            <a:t>+ 12,4 %</a:t>
          </a:r>
          <a:endParaRPr lang="ru-RU" sz="1400" b="1" dirty="0">
            <a:solidFill>
              <a:schemeClr val="tx1">
                <a:lumMod val="85000"/>
                <a:lumOff val="15000"/>
              </a:schemeClr>
            </a:solidFill>
            <a:latin typeface="Trebuchet MS" panose="020B0603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3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7A9B-783E-41BC-8B6C-5C8EC65C8DBB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5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59846-528B-4E20-9CB1-DEFD26683D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0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eu@permsky.permkrai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08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/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Кукуштанского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b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2008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6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908720"/>
            <a:ext cx="7581900" cy="312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2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Контактная информация</a:t>
            </a: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Финансово-экономическое управление администрации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Пермского муниципального округа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Почтовый адрес: 614065, г. Пермь,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ул. Верхне-</a:t>
            </a:r>
            <a:r>
              <a:rPr lang="ru-RU" altLang="ru-RU" sz="1800" b="1" dirty="0" err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Муллинская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71,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часы работы: с 8-00 до 12-00 с 13-00 до 17-00,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67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296 26 51,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feu@permsky.permkrai.ru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ru-RU" sz="1800" b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официальный сайт http://feu.permraion.ru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2" descr="https://supportit.ru/img/contac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365104"/>
            <a:ext cx="3600400" cy="166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18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2492375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4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7737662"/>
              </p:ext>
            </p:extLst>
          </p:nvPr>
        </p:nvGraphicFramePr>
        <p:xfrm>
          <a:off x="438886" y="2133600"/>
          <a:ext cx="8381587" cy="29950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20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3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73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308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093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64 832,56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64 468,70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363,86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99,4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65 832,56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63 729,33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2 103,23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96,8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(-), профицит (+)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-1 000,00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739,37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ru-RU" sz="28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Кукуштанского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за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2022 год,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тыс. рублей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97668727"/>
              </p:ext>
            </p:extLst>
          </p:nvPr>
        </p:nvGraphicFramePr>
        <p:xfrm>
          <a:off x="327513" y="1556792"/>
          <a:ext cx="8416966" cy="48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lang="ru-RU" sz="3200" b="1" kern="0" noProof="0" dirty="0" err="1" smtClean="0">
                <a:solidFill>
                  <a:srgbClr val="000000"/>
                </a:solidFill>
                <a:latin typeface="Times New Roman" pitchFamily="18" charset="0"/>
              </a:rPr>
              <a:t>Кукуштанского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поселения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за 2022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                                                                                                       тыс. рублей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4637167"/>
            <a:ext cx="1021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+11,6%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202642439"/>
              </p:ext>
            </p:extLst>
          </p:nvPr>
        </p:nvGraphicFramePr>
        <p:xfrm>
          <a:off x="27192" y="170080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2703101"/>
              </p:ext>
            </p:extLst>
          </p:nvPr>
        </p:nvGraphicFramePr>
        <p:xfrm>
          <a:off x="107504" y="692696"/>
          <a:ext cx="8663041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2481590" y="4941167"/>
            <a:ext cx="758133" cy="50405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43,9 %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411760" y="3212976"/>
            <a:ext cx="827963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 47,4 %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5397460" y="5978558"/>
            <a:ext cx="683947" cy="33076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prstClr val="black"/>
                </a:solidFill>
              </a:rPr>
              <a:t>1,6 %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5397460" y="5517232"/>
            <a:ext cx="683947" cy="44272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20,5 %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5397460" y="4293096"/>
            <a:ext cx="683947" cy="50405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37,6 %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5397460" y="2708920"/>
            <a:ext cx="683947" cy="79208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40,3 %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397460" y="5959961"/>
            <a:ext cx="578567" cy="34935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481590" y="5978558"/>
            <a:ext cx="683947" cy="33076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prstClr val="black"/>
                </a:solidFill>
              </a:rPr>
              <a:t>1</a:t>
            </a:r>
            <a:r>
              <a:rPr lang="ru-RU" sz="1200" smtClean="0">
                <a:solidFill>
                  <a:prstClr val="black"/>
                </a:solidFill>
              </a:rPr>
              <a:t>,0</a:t>
            </a:r>
            <a:r>
              <a:rPr lang="ru-RU" sz="1600" smtClean="0">
                <a:solidFill>
                  <a:prstClr val="black"/>
                </a:solidFill>
              </a:rPr>
              <a:t> </a:t>
            </a:r>
            <a:r>
              <a:rPr lang="ru-RU" sz="1600" dirty="0" smtClean="0">
                <a:solidFill>
                  <a:prstClr val="black"/>
                </a:solidFill>
              </a:rPr>
              <a:t>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450687" y="332656"/>
            <a:ext cx="8242623" cy="26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Структура доходов бюджета </a:t>
            </a:r>
            <a:r>
              <a:rPr lang="ru-RU" sz="24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Кукуштанского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сельского поселения за 2021-2022 гг., тыс. руб.</a:t>
            </a:r>
            <a:endParaRPr lang="ru-RU" sz="20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2481590" y="5815944"/>
            <a:ext cx="758133" cy="23600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prstClr val="black"/>
                </a:solidFill>
              </a:rPr>
              <a:t>7,8 %</a:t>
            </a:r>
            <a:endParaRPr lang="ru-RU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9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16632"/>
            <a:ext cx="867904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kern="0" dirty="0" err="1" smtClean="0">
                <a:solidFill>
                  <a:srgbClr val="000000"/>
                </a:solidFill>
                <a:latin typeface="Times New Roman" pitchFamily="18" charset="0"/>
                <a:ea typeface="+mj-ea"/>
                <a:cs typeface="+mj-cs"/>
              </a:rPr>
              <a:t>Кукуштанского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 поселения за 2022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654716832"/>
              </p:ext>
            </p:extLst>
          </p:nvPr>
        </p:nvGraphicFramePr>
        <p:xfrm>
          <a:off x="178830" y="908720"/>
          <a:ext cx="8823056" cy="5835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9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64096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alt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Кукуштанского</a:t>
            </a: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 за 2022 год, тыс. руб.                                                                                                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39358810"/>
              </p:ext>
            </p:extLst>
          </p:nvPr>
        </p:nvGraphicFramePr>
        <p:xfrm>
          <a:off x="395536" y="1556795"/>
          <a:ext cx="8568953" cy="46332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0684"/>
                <a:gridCol w="1568964"/>
                <a:gridCol w="1568964"/>
                <a:gridCol w="1013791"/>
                <a:gridCol w="796550"/>
              </a:tblGrid>
              <a:tr h="4793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9 600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9 509</a:t>
                      </a: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108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3 940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3 904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10 663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10 475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27 756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25 975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12 764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12 764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65 832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63 729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2103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бюджетн</a:t>
            </a:r>
            <a:r>
              <a:rPr lang="ru-RU" alt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ых ассигнований по группам видов расходов классификации </a:t>
            </a: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за 2022 г., тыс. руб</a:t>
            </a:r>
            <a:r>
              <a:rPr lang="ru-RU" altLang="ru-RU" sz="1800" b="1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alt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effectLst/>
              </a:rPr>
            </a:br>
            <a:endParaRPr lang="ru-RU" altLang="ru-RU" sz="1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23607503"/>
              </p:ext>
            </p:extLst>
          </p:nvPr>
        </p:nvGraphicFramePr>
        <p:xfrm>
          <a:off x="107504" y="1052736"/>
          <a:ext cx="8928991" cy="5472609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76064"/>
                <a:gridCol w="4248472"/>
                <a:gridCol w="936104"/>
                <a:gridCol w="881344"/>
                <a:gridCol w="811798"/>
                <a:gridCol w="737998"/>
                <a:gridCol w="737211"/>
              </a:tblGrid>
              <a:tr h="737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вида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расх-в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КВР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 (+/-)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</a:tr>
              <a:tr h="16722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17 012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17 012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26,7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6202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Закупка товаров, работ и услуг для обеспечения государственных (муниципальных) нужд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29 809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27 795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43,6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2014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93,2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82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и иные выплаты населению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131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94,6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386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5 766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5 684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98,6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876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12 764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12 764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бюджетные ассигнования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350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350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65 832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63 729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2103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96,8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3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3875" cy="4286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муниципальных программ в 2022 году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659627"/>
              </p:ext>
            </p:extLst>
          </p:nvPr>
        </p:nvGraphicFramePr>
        <p:xfrm>
          <a:off x="107504" y="1196751"/>
          <a:ext cx="8784208" cy="5158537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040560"/>
                <a:gridCol w="1368152"/>
                <a:gridCol w="1296144"/>
                <a:gridCol w="1079352"/>
              </a:tblGrid>
              <a:tr h="834069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</a:tr>
              <a:tr h="547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сферы культуры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12 763,9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12 763,9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качественным жильем и услугами жилищно-коммунального хозяйства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18 684,9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17 238,4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92,3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дорожного хозяйства и благоустройство сельского поселения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16 676,4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16 243,9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97,4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58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Улучшение жилищных условий граждан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565,0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564,7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Совершенствование муниципального управления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/>
                        </a:rPr>
                        <a:t> 931,5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9 841,3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 и территории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4 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019,3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3 983,1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 городской среды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748,2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667,0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89,1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60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9526" marT="9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63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/>
                        </a:rPr>
                        <a:t> 389,2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61 302,3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96,7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2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8811"/>
            <a:ext cx="8258175" cy="5429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средств резервного фонда </a:t>
            </a:r>
            <a:b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году, тыс. руб.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376419" y="254032"/>
            <a:ext cx="830103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0" kern="0" dirty="0"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839827"/>
              </p:ext>
            </p:extLst>
          </p:nvPr>
        </p:nvGraphicFramePr>
        <p:xfrm>
          <a:off x="395537" y="1268760"/>
          <a:ext cx="8640958" cy="52178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8134"/>
                <a:gridCol w="1107815"/>
                <a:gridCol w="1339818"/>
                <a:gridCol w="1106845"/>
                <a:gridCol w="1098346"/>
              </a:tblGrid>
              <a:tr h="1700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Наименование, дата и номер правового акта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Выделено на основании правового акта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выполненных работ, услуг, поставки товаров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Кассовые расходы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 ( +,-)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</a:tr>
              <a:tr h="2979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</a:tr>
              <a:tr h="11918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 Кукуштанского сельского поселения от 15.12.2021 № 58 "О бюджете Кукуштанского сельского поселения на 2022 год и на плановый период 2023 и 2024 годов"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106,00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</a:tr>
              <a:tr h="16440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 Кукуштанского сельского поселения от 22.08.2022 № 34 "О внесении изменений в решение № 58 от 15.12.2021 "О бюджете Кукуштанского сельского поселения на 2022 год и на плановый период 2023 и 2024 годов"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-106,00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</a:tr>
              <a:tr h="35054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СРЕДСТВ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8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10452</TotalTime>
  <Words>554</Words>
  <Application>Microsoft Office PowerPoint</Application>
  <PresentationFormat>Экран (4:3)</PresentationFormat>
  <Paragraphs>223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Кукуштанского сельского поселения  по расходам за 2022 год, тыс. руб.                                                                                                  </vt:lpstr>
      <vt:lpstr>Исполнение бюджетных ассигнований по группам видов расходов классификации расходов бюджета за 2022 г., тыс. руб. </vt:lpstr>
      <vt:lpstr>Реализация муниципальных программ в 2022 году                                                                                                                            тыс. руб.</vt:lpstr>
      <vt:lpstr>Расходование средств резервного фонда  в 2022 году, тыс. руб.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feu17-02</cp:lastModifiedBy>
  <cp:revision>602</cp:revision>
  <cp:lastPrinted>2023-03-20T04:51:27Z</cp:lastPrinted>
  <dcterms:created xsi:type="dcterms:W3CDTF">2018-04-12T10:07:47Z</dcterms:created>
  <dcterms:modified xsi:type="dcterms:W3CDTF">2023-04-28T04:51:18Z</dcterms:modified>
</cp:coreProperties>
</file>